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notesMasterIdLst>
    <p:notesMasterId r:id="rId8"/>
  </p:notesMasterIdLst>
  <p:sldIdLst>
    <p:sldId id="257" r:id="rId2"/>
    <p:sldId id="260" r:id="rId3"/>
    <p:sldId id="262" r:id="rId4"/>
    <p:sldId id="263" r:id="rId5"/>
    <p:sldId id="261" r:id="rId6"/>
    <p:sldId id="259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EA0CA6-8DE7-4347-8190-B847254007B5}" type="datetimeFigureOut">
              <a:rPr lang="en-US" smtClean="0"/>
              <a:t>1/14/2016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2E6764-CBA3-4FB9-BB65-97D2950C4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5755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85ECF-9851-4026-B03A-BBA29FF78CD3}" type="datetimeFigureOut">
              <a:rPr lang="en-US" smtClean="0"/>
              <a:t>1/14/2016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B744767-E251-4230-A169-9459BFC01010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85ECF-9851-4026-B03A-BBA29FF78CD3}" type="datetimeFigureOut">
              <a:rPr lang="en-US" smtClean="0"/>
              <a:t>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44767-E251-4230-A169-9459BFC010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85ECF-9851-4026-B03A-BBA29FF78CD3}" type="datetimeFigureOut">
              <a:rPr lang="en-US" smtClean="0"/>
              <a:t>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44767-E251-4230-A169-9459BFC010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ACE85ECF-9851-4026-B03A-BBA29FF78CD3}" type="datetimeFigureOut">
              <a:rPr lang="en-US" smtClean="0"/>
              <a:t>1/14/2016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EB744767-E251-4230-A169-9459BFC01010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85ECF-9851-4026-B03A-BBA29FF78CD3}" type="datetimeFigureOut">
              <a:rPr lang="en-US" smtClean="0"/>
              <a:t>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44767-E251-4230-A169-9459BFC01010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85ECF-9851-4026-B03A-BBA29FF78CD3}" type="datetimeFigureOut">
              <a:rPr lang="en-US" smtClean="0"/>
              <a:t>1/14/2016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44767-E251-4230-A169-9459BFC01010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44767-E251-4230-A169-9459BFC0101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85ECF-9851-4026-B03A-BBA29FF78CD3}" type="datetimeFigureOut">
              <a:rPr lang="en-US" smtClean="0"/>
              <a:t>1/14/2016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85ECF-9851-4026-B03A-BBA29FF78CD3}" type="datetimeFigureOut">
              <a:rPr lang="en-US" smtClean="0"/>
              <a:t>1/14/2016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44767-E251-4230-A169-9459BFC01010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85ECF-9851-4026-B03A-BBA29FF78CD3}" type="datetimeFigureOut">
              <a:rPr lang="en-US" smtClean="0"/>
              <a:t>1/14/2016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44767-E251-4230-A169-9459BFC010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ACE85ECF-9851-4026-B03A-BBA29FF78CD3}" type="datetimeFigureOut">
              <a:rPr lang="en-US" smtClean="0"/>
              <a:t>1/14/2016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EB744767-E251-4230-A169-9459BFC01010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85ECF-9851-4026-B03A-BBA29FF78CD3}" type="datetimeFigureOut">
              <a:rPr lang="en-US" smtClean="0"/>
              <a:t>1/14/2016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B744767-E251-4230-A169-9459BFC01010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ACE85ECF-9851-4026-B03A-BBA29FF78CD3}" type="datetimeFigureOut">
              <a:rPr lang="en-US" smtClean="0"/>
              <a:t>1/14/2016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EB744767-E251-4230-A169-9459BFC01010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4572000"/>
            <a:ext cx="6553200" cy="838200"/>
          </a:xfrm>
        </p:spPr>
        <p:txBody>
          <a:bodyPr>
            <a:noAutofit/>
          </a:bodyPr>
          <a:lstStyle/>
          <a:p>
            <a:pPr algn="ctr"/>
            <a:r>
              <a:rPr lang="en-US" dirty="0" smtClean="0"/>
              <a:t>Everything You Need To </a:t>
            </a:r>
            <a:r>
              <a:rPr lang="en-US" dirty="0"/>
              <a:t>K</a:t>
            </a:r>
            <a:r>
              <a:rPr lang="en-US" dirty="0" smtClean="0"/>
              <a:t>now About The Pueblo Revolt To Succeed In APUSH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066800"/>
            <a:ext cx="8610600" cy="2595025"/>
          </a:xfrm>
        </p:spPr>
        <p:txBody>
          <a:bodyPr>
            <a:noAutofit/>
          </a:bodyPr>
          <a:lstStyle/>
          <a:p>
            <a:pPr algn="ctr"/>
            <a:r>
              <a:rPr lang="en-US" sz="5400" dirty="0" smtClean="0">
                <a:solidFill>
                  <a:schemeClr val="tx1"/>
                </a:solidFill>
              </a:rPr>
              <a:t>APUSH Review: Pueblo Revolt (Pope’s Rebellion)</a:t>
            </a:r>
            <a:endParaRPr lang="en-US" sz="5400" dirty="0">
              <a:solidFill>
                <a:schemeClr val="tx1"/>
              </a:solidFill>
            </a:endParaRPr>
          </a:p>
        </p:txBody>
      </p:sp>
      <p:sp>
        <p:nvSpPr>
          <p:cNvPr id="4" name="Title 3"/>
          <p:cNvSpPr txBox="1">
            <a:spLocks/>
          </p:cNvSpPr>
          <p:nvPr/>
        </p:nvSpPr>
        <p:spPr>
          <a:xfrm>
            <a:off x="457200" y="0"/>
            <a:ext cx="8229600" cy="1143000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 smtClean="0">
                <a:solidFill>
                  <a:srgbClr val="FF0000"/>
                </a:solidFill>
              </a:rPr>
              <a:t>www.Apushreview.com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0598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Key Concept 2.2, II, B: “Spanish colonizing efforts in North America, particularly after the Pueblo Revolt, saw an accommodation with some aspects of American Indian culture; by contrast, conflict with American Indians tended to reinforce English colonists’ worldviews on land and gender roles.”</a:t>
            </a:r>
          </a:p>
          <a:p>
            <a:pPr lvl="1"/>
            <a:r>
              <a:rPr lang="en-US" dirty="0" smtClean="0"/>
              <a:t>Page 30 </a:t>
            </a:r>
            <a:r>
              <a:rPr lang="en-US" dirty="0"/>
              <a:t>of the Curriculum framework</a:t>
            </a:r>
          </a:p>
          <a:p>
            <a:r>
              <a:rPr lang="en-US" dirty="0" smtClean="0"/>
              <a:t>The Pueblo Revolt was a watershed event in Spanish colonization </a:t>
            </a:r>
          </a:p>
          <a:p>
            <a:pPr lvl="1"/>
            <a:r>
              <a:rPr lang="en-US" dirty="0" smtClean="0"/>
              <a:t>Since it is mentioned specifically, you should be </a:t>
            </a:r>
            <a:r>
              <a:rPr lang="en-US" smtClean="0"/>
              <a:t>very familiar with it</a:t>
            </a:r>
            <a:endParaRPr lang="en-U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The New Curriculum A</a:t>
            </a:r>
            <a:r>
              <a:rPr lang="en-US" dirty="0" smtClean="0"/>
              <a:t>nd The Pueblo Revolt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7296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Pueblos:</a:t>
            </a:r>
          </a:p>
          <a:p>
            <a:pPr lvl="1"/>
            <a:r>
              <a:rPr lang="en-US" dirty="0" smtClean="0"/>
              <a:t>Native Americans that were located in Rio Grande region of the southwestern US (New Mexico, Arizona)</a:t>
            </a:r>
          </a:p>
          <a:p>
            <a:pPr lvl="1"/>
            <a:r>
              <a:rPr lang="en-US" i="1" dirty="0" smtClean="0"/>
              <a:t>Pueblo</a:t>
            </a:r>
            <a:r>
              <a:rPr lang="en-US" dirty="0" smtClean="0"/>
              <a:t> is Spanish for town; named after their distinct buildings</a:t>
            </a:r>
            <a:endParaRPr lang="en-US" i="1" dirty="0" smtClean="0"/>
          </a:p>
          <a:p>
            <a:pPr marL="274320" lvl="1">
              <a:spcBef>
                <a:spcPts val="600"/>
              </a:spcBef>
              <a:buClr>
                <a:schemeClr val="accent2"/>
              </a:buClr>
            </a:pPr>
            <a:r>
              <a:rPr lang="en-US" dirty="0"/>
              <a:t>Don Juan de Onate defeated the Pueblos</a:t>
            </a:r>
          </a:p>
          <a:p>
            <a:pPr lvl="1"/>
            <a:r>
              <a:rPr lang="en-US" dirty="0" smtClean="0"/>
              <a:t>Spanish established Santa Fe in 1610 </a:t>
            </a:r>
          </a:p>
          <a:p>
            <a:r>
              <a:rPr lang="en-US" dirty="0" smtClean="0"/>
              <a:t>Spanish ruled the Pueblos harshly</a:t>
            </a:r>
          </a:p>
          <a:p>
            <a:pPr marL="274320" lvl="1">
              <a:spcBef>
                <a:spcPts val="600"/>
              </a:spcBef>
              <a:buClr>
                <a:schemeClr val="accent2"/>
              </a:buClr>
            </a:pPr>
            <a:r>
              <a:rPr lang="en-US" sz="2600" dirty="0"/>
              <a:t>2,000 Spanish and 30,000 Pueblos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Background Info</a:t>
            </a:r>
            <a:endParaRPr lang="en-US" dirty="0"/>
          </a:p>
        </p:txBody>
      </p:sp>
      <p:pic>
        <p:nvPicPr>
          <p:cNvPr id="4" name="Picture 3" descr="File:Ansel Adams - National Archives 79-AA-A03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337627"/>
            <a:ext cx="5943600" cy="418274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04338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/>
              <a:t>Why did it occur?</a:t>
            </a:r>
          </a:p>
          <a:p>
            <a:pPr lvl="1"/>
            <a:r>
              <a:rPr lang="en-US" dirty="0" smtClean="0"/>
              <a:t>Spanish </a:t>
            </a:r>
            <a:r>
              <a:rPr lang="en-US" dirty="0"/>
              <a:t>priests and government suppressed Native practices that were inconsistent with Christianity</a:t>
            </a:r>
          </a:p>
          <a:p>
            <a:pPr lvl="1"/>
            <a:r>
              <a:rPr lang="en-US" dirty="0"/>
              <a:t>Spanish demanded tribute and labor from Natives</a:t>
            </a:r>
          </a:p>
          <a:p>
            <a:r>
              <a:rPr lang="en-US" sz="2800" dirty="0"/>
              <a:t>What happened?</a:t>
            </a:r>
          </a:p>
          <a:p>
            <a:pPr lvl="1"/>
            <a:r>
              <a:rPr lang="en-US" dirty="0"/>
              <a:t>Pope (Native religious leader) killed hundreds and forced Spanish to flee</a:t>
            </a:r>
          </a:p>
          <a:p>
            <a:pPr lvl="1"/>
            <a:r>
              <a:rPr lang="en-US" dirty="0"/>
              <a:t>Spain </a:t>
            </a:r>
            <a:r>
              <a:rPr lang="en-US" dirty="0" smtClean="0"/>
              <a:t>regained </a:t>
            </a:r>
            <a:r>
              <a:rPr lang="en-US" dirty="0"/>
              <a:t>control in 1696</a:t>
            </a:r>
          </a:p>
          <a:p>
            <a:r>
              <a:rPr lang="en-US" sz="2800" dirty="0"/>
              <a:t>Significance?</a:t>
            </a:r>
          </a:p>
          <a:p>
            <a:pPr lvl="1"/>
            <a:r>
              <a:rPr lang="en-US" dirty="0"/>
              <a:t>Spanish sought to religiously assimilate the Natives</a:t>
            </a:r>
          </a:p>
          <a:p>
            <a:pPr lvl="1"/>
            <a:r>
              <a:rPr lang="en-US" dirty="0"/>
              <a:t>Pueblos were given more freedoms from the Spanish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The Rebellion</a:t>
            </a:r>
            <a:endParaRPr lang="en-US" dirty="0"/>
          </a:p>
        </p:txBody>
      </p:sp>
      <p:pic>
        <p:nvPicPr>
          <p:cNvPr id="1026" name="Picture 2" descr="File:Kachina doll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52400"/>
            <a:ext cx="4914900" cy="5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36585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Multiple-Choice Questions:</a:t>
            </a:r>
          </a:p>
          <a:p>
            <a:pPr lvl="1"/>
            <a:r>
              <a:rPr lang="en-US" dirty="0" smtClean="0"/>
              <a:t>Impact of the revolt – Spanish were more accommodating </a:t>
            </a:r>
            <a:endParaRPr lang="en-US" dirty="0"/>
          </a:p>
          <a:p>
            <a:r>
              <a:rPr lang="en-US" dirty="0" smtClean="0"/>
              <a:t>Essay Questions:</a:t>
            </a:r>
          </a:p>
          <a:p>
            <a:pPr lvl="1"/>
            <a:r>
              <a:rPr lang="en-US" dirty="0" smtClean="0"/>
              <a:t>Comparing Spanish interactions with Natives against the French and English</a:t>
            </a:r>
            <a:endParaRPr lang="en-U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Test Tips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0829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42080" y="1524000"/>
            <a:ext cx="8229600" cy="4762033"/>
          </a:xfrm>
        </p:spPr>
        <p:txBody>
          <a:bodyPr/>
          <a:lstStyle/>
          <a:p>
            <a:pPr marL="274320" lvl="1">
              <a:buClr>
                <a:schemeClr val="accent1"/>
              </a:buClr>
              <a:buSzPct val="85000"/>
              <a:buFont typeface="Wingdings 2"/>
              <a:buChar char=""/>
            </a:pPr>
            <a:r>
              <a:rPr lang="en-US" sz="3200" dirty="0"/>
              <a:t>Subscribe to my channel</a:t>
            </a:r>
          </a:p>
          <a:p>
            <a:pPr marL="274320" lvl="1">
              <a:buClr>
                <a:schemeClr val="accent1"/>
              </a:buClr>
              <a:buSzPct val="85000"/>
              <a:buFont typeface="Wingdings 2"/>
              <a:buChar char=""/>
            </a:pPr>
            <a:r>
              <a:rPr lang="en-US" sz="3200" dirty="0"/>
              <a:t>Help spread the word</a:t>
            </a:r>
          </a:p>
          <a:p>
            <a:r>
              <a:rPr lang="en-US" dirty="0"/>
              <a:t>Questions? Comments? </a:t>
            </a:r>
          </a:p>
          <a:p>
            <a:pPr lvl="1"/>
            <a:r>
              <a:rPr lang="en-US" dirty="0"/>
              <a:t>Leave in comments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21298" y="27709"/>
            <a:ext cx="8229600" cy="1066800"/>
          </a:xfrm>
        </p:spPr>
        <p:txBody>
          <a:bodyPr/>
          <a:lstStyle/>
          <a:p>
            <a:pPr algn="ctr"/>
            <a:r>
              <a:rPr lang="en-US" dirty="0" smtClean="0"/>
              <a:t>Thanks for watching!</a:t>
            </a:r>
            <a:endParaRPr lang="en-US" dirty="0"/>
          </a:p>
        </p:txBody>
      </p:sp>
      <p:sp>
        <p:nvSpPr>
          <p:cNvPr id="4" name="Down Arrow 3"/>
          <p:cNvSpPr/>
          <p:nvPr/>
        </p:nvSpPr>
        <p:spPr>
          <a:xfrm rot="663007">
            <a:off x="604110" y="4546118"/>
            <a:ext cx="3124200" cy="2209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Subscribe</a:t>
            </a:r>
          </a:p>
          <a:p>
            <a:pPr algn="ctr"/>
            <a:r>
              <a:rPr lang="en-US" dirty="0" smtClean="0"/>
              <a:t>Down here!</a:t>
            </a:r>
            <a:endParaRPr lang="en-US" dirty="0"/>
          </a:p>
        </p:txBody>
      </p:sp>
      <p:pic>
        <p:nvPicPr>
          <p:cNvPr id="5" name="Picture 4" descr="File:Pueblo01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2133600"/>
            <a:ext cx="4495800" cy="4724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14054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3052</TotalTime>
  <Words>283</Words>
  <Application>Microsoft Office PowerPoint</Application>
  <PresentationFormat>On-screen Show (4:3)</PresentationFormat>
  <Paragraphs>38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Calibri</vt:lpstr>
      <vt:lpstr>Constantia</vt:lpstr>
      <vt:lpstr>Wingdings 2</vt:lpstr>
      <vt:lpstr>Paper</vt:lpstr>
      <vt:lpstr>APUSH Review: Pueblo Revolt (Pope’s Rebellion)</vt:lpstr>
      <vt:lpstr>The New Curriculum And The Pueblo Revolt</vt:lpstr>
      <vt:lpstr>Background Info</vt:lpstr>
      <vt:lpstr>The Rebellion</vt:lpstr>
      <vt:lpstr>Test Tips</vt:lpstr>
      <vt:lpstr>Thanks for watching!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APUSH Review: The Election of 1844</dc:title>
  <dc:creator>Adam</dc:creator>
  <cp:lastModifiedBy>Roberts, Paul</cp:lastModifiedBy>
  <cp:revision>75</cp:revision>
  <dcterms:created xsi:type="dcterms:W3CDTF">2013-11-22T00:02:11Z</dcterms:created>
  <dcterms:modified xsi:type="dcterms:W3CDTF">2016-01-14T14:04:58Z</dcterms:modified>
</cp:coreProperties>
</file>